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321" r:id="rId3"/>
    <p:sldId id="330" r:id="rId4"/>
    <p:sldId id="275" r:id="rId5"/>
    <p:sldId id="276" r:id="rId6"/>
    <p:sldId id="277" r:id="rId7"/>
    <p:sldId id="278" r:id="rId8"/>
    <p:sldId id="279" r:id="rId9"/>
    <p:sldId id="280" r:id="rId10"/>
    <p:sldId id="333" r:id="rId11"/>
    <p:sldId id="334" r:id="rId12"/>
    <p:sldId id="332" r:id="rId13"/>
    <p:sldId id="281" r:id="rId14"/>
    <p:sldId id="283" r:id="rId15"/>
    <p:sldId id="266" r:id="rId16"/>
    <p:sldId id="271" r:id="rId17"/>
    <p:sldId id="326" r:id="rId18"/>
    <p:sldId id="312" r:id="rId19"/>
    <p:sldId id="335" r:id="rId20"/>
    <p:sldId id="323" r:id="rId21"/>
    <p:sldId id="313" r:id="rId22"/>
    <p:sldId id="327" r:id="rId23"/>
    <p:sldId id="314" r:id="rId24"/>
    <p:sldId id="328" r:id="rId25"/>
    <p:sldId id="315" r:id="rId26"/>
    <p:sldId id="320" r:id="rId27"/>
  </p:sldIdLst>
  <p:sldSz cx="12192000" cy="6858000"/>
  <p:notesSz cx="6858000" cy="9144000"/>
  <p:custShowLst>
    <p:custShow name="Custom Show 1" id="0">
      <p:sldLst>
        <p:sld r:id="rId5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B2C11F-847D-4AC1-8178-5642235CA5EE}" v="2" dt="2024-08-14T03:47:26.5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45" autoAdjust="0"/>
    <p:restoredTop sz="89761" autoAdjust="0"/>
  </p:normalViewPr>
  <p:slideViewPr>
    <p:cSldViewPr snapToGrid="0">
      <p:cViewPr varScale="1">
        <p:scale>
          <a:sx n="60" d="100"/>
          <a:sy n="60" d="100"/>
        </p:scale>
        <p:origin x="12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xin Wang" userId="31a98a6f-286e-468c-99ee-196e3a8bd35e" providerId="ADAL" clId="{30B2C11F-847D-4AC1-8178-5642235CA5EE}"/>
    <pc:docChg chg="custSel addSld delSld modSld sldOrd">
      <pc:chgData name="Lixin Wang" userId="31a98a6f-286e-468c-99ee-196e3a8bd35e" providerId="ADAL" clId="{30B2C11F-847D-4AC1-8178-5642235CA5EE}" dt="2024-08-14T03:50:42.227" v="225" actId="20577"/>
      <pc:docMkLst>
        <pc:docMk/>
      </pc:docMkLst>
      <pc:sldChg chg="modSp mod">
        <pc:chgData name="Lixin Wang" userId="31a98a6f-286e-468c-99ee-196e3a8bd35e" providerId="ADAL" clId="{30B2C11F-847D-4AC1-8178-5642235CA5EE}" dt="2024-08-14T03:50:42.227" v="225" actId="20577"/>
        <pc:sldMkLst>
          <pc:docMk/>
          <pc:sldMk cId="3479712546" sldId="266"/>
        </pc:sldMkLst>
        <pc:spChg chg="mod">
          <ac:chgData name="Lixin Wang" userId="31a98a6f-286e-468c-99ee-196e3a8bd35e" providerId="ADAL" clId="{30B2C11F-847D-4AC1-8178-5642235CA5EE}" dt="2024-08-14T03:50:42.227" v="225" actId="20577"/>
          <ac:spMkLst>
            <pc:docMk/>
            <pc:sldMk cId="3479712546" sldId="266"/>
            <ac:spMk id="2" creationId="{00000000-0000-0000-0000-000000000000}"/>
          </ac:spMkLst>
        </pc:spChg>
      </pc:sldChg>
      <pc:sldChg chg="modSp mod">
        <pc:chgData name="Lixin Wang" userId="31a98a6f-286e-468c-99ee-196e3a8bd35e" providerId="ADAL" clId="{30B2C11F-847D-4AC1-8178-5642235CA5EE}" dt="2024-08-14T03:49:19.173" v="217" actId="20577"/>
        <pc:sldMkLst>
          <pc:docMk/>
          <pc:sldMk cId="802221058" sldId="271"/>
        </pc:sldMkLst>
        <pc:spChg chg="mod">
          <ac:chgData name="Lixin Wang" userId="31a98a6f-286e-468c-99ee-196e3a8bd35e" providerId="ADAL" clId="{30B2C11F-847D-4AC1-8178-5642235CA5EE}" dt="2024-08-14T03:49:19.173" v="217" actId="20577"/>
          <ac:spMkLst>
            <pc:docMk/>
            <pc:sldMk cId="802221058" sldId="271"/>
            <ac:spMk id="3" creationId="{00000000-0000-0000-0000-000000000000}"/>
          </ac:spMkLst>
        </pc:spChg>
      </pc:sldChg>
      <pc:sldChg chg="modSp mod">
        <pc:chgData name="Lixin Wang" userId="31a98a6f-286e-468c-99ee-196e3a8bd35e" providerId="ADAL" clId="{30B2C11F-847D-4AC1-8178-5642235CA5EE}" dt="2024-08-14T03:21:14.873" v="58" actId="20577"/>
        <pc:sldMkLst>
          <pc:docMk/>
          <pc:sldMk cId="3695496239" sldId="275"/>
        </pc:sldMkLst>
        <pc:spChg chg="mod">
          <ac:chgData name="Lixin Wang" userId="31a98a6f-286e-468c-99ee-196e3a8bd35e" providerId="ADAL" clId="{30B2C11F-847D-4AC1-8178-5642235CA5EE}" dt="2024-08-14T03:21:14.873" v="58" actId="20577"/>
          <ac:spMkLst>
            <pc:docMk/>
            <pc:sldMk cId="3695496239" sldId="275"/>
            <ac:spMk id="3" creationId="{00000000-0000-0000-0000-000000000000}"/>
          </ac:spMkLst>
        </pc:spChg>
      </pc:sldChg>
      <pc:sldChg chg="modSp mod">
        <pc:chgData name="Lixin Wang" userId="31a98a6f-286e-468c-99ee-196e3a8bd35e" providerId="ADAL" clId="{30B2C11F-847D-4AC1-8178-5642235CA5EE}" dt="2024-08-14T03:23:02.797" v="78" actId="207"/>
        <pc:sldMkLst>
          <pc:docMk/>
          <pc:sldMk cId="4160031414" sldId="277"/>
        </pc:sldMkLst>
        <pc:spChg chg="mod">
          <ac:chgData name="Lixin Wang" userId="31a98a6f-286e-468c-99ee-196e3a8bd35e" providerId="ADAL" clId="{30B2C11F-847D-4AC1-8178-5642235CA5EE}" dt="2024-08-14T03:23:02.797" v="78" actId="207"/>
          <ac:spMkLst>
            <pc:docMk/>
            <pc:sldMk cId="4160031414" sldId="277"/>
            <ac:spMk id="3" creationId="{00000000-0000-0000-0000-000000000000}"/>
          </ac:spMkLst>
        </pc:spChg>
      </pc:sldChg>
      <pc:sldChg chg="modSp mod">
        <pc:chgData name="Lixin Wang" userId="31a98a6f-286e-468c-99ee-196e3a8bd35e" providerId="ADAL" clId="{30B2C11F-847D-4AC1-8178-5642235CA5EE}" dt="2024-08-14T03:28:59.847" v="176" actId="20577"/>
        <pc:sldMkLst>
          <pc:docMk/>
          <pc:sldMk cId="1948407638" sldId="281"/>
        </pc:sldMkLst>
        <pc:spChg chg="mod">
          <ac:chgData name="Lixin Wang" userId="31a98a6f-286e-468c-99ee-196e3a8bd35e" providerId="ADAL" clId="{30B2C11F-847D-4AC1-8178-5642235CA5EE}" dt="2024-08-14T03:28:59.847" v="176" actId="20577"/>
          <ac:spMkLst>
            <pc:docMk/>
            <pc:sldMk cId="1948407638" sldId="281"/>
            <ac:spMk id="3" creationId="{00000000-0000-0000-0000-000000000000}"/>
          </ac:spMkLst>
        </pc:spChg>
      </pc:sldChg>
      <pc:sldChg chg="del ord">
        <pc:chgData name="Lixin Wang" userId="31a98a6f-286e-468c-99ee-196e3a8bd35e" providerId="ADAL" clId="{30B2C11F-847D-4AC1-8178-5642235CA5EE}" dt="2024-08-14T03:47:14.576" v="179" actId="47"/>
        <pc:sldMkLst>
          <pc:docMk/>
          <pc:sldMk cId="4046507172" sldId="322"/>
        </pc:sldMkLst>
      </pc:sldChg>
      <pc:sldChg chg="modNotesTx">
        <pc:chgData name="Lixin Wang" userId="31a98a6f-286e-468c-99ee-196e3a8bd35e" providerId="ADAL" clId="{30B2C11F-847D-4AC1-8178-5642235CA5EE}" dt="2024-08-14T03:19:16.029" v="41" actId="20577"/>
        <pc:sldMkLst>
          <pc:docMk/>
          <pc:sldMk cId="1541286237" sldId="330"/>
        </pc:sldMkLst>
      </pc:sldChg>
      <pc:sldChg chg="modSp mod">
        <pc:chgData name="Lixin Wang" userId="31a98a6f-286e-468c-99ee-196e3a8bd35e" providerId="ADAL" clId="{30B2C11F-847D-4AC1-8178-5642235CA5EE}" dt="2024-08-14T03:26:40.086" v="149" actId="20577"/>
        <pc:sldMkLst>
          <pc:docMk/>
          <pc:sldMk cId="2327707170" sldId="334"/>
        </pc:sldMkLst>
        <pc:spChg chg="mod">
          <ac:chgData name="Lixin Wang" userId="31a98a6f-286e-468c-99ee-196e3a8bd35e" providerId="ADAL" clId="{30B2C11F-847D-4AC1-8178-5642235CA5EE}" dt="2024-08-14T03:24:35.474" v="119" actId="14100"/>
          <ac:spMkLst>
            <pc:docMk/>
            <pc:sldMk cId="2327707170" sldId="334"/>
            <ac:spMk id="2" creationId="{00000000-0000-0000-0000-000000000000}"/>
          </ac:spMkLst>
        </pc:spChg>
        <pc:graphicFrameChg chg="modGraphic">
          <ac:chgData name="Lixin Wang" userId="31a98a6f-286e-468c-99ee-196e3a8bd35e" providerId="ADAL" clId="{30B2C11F-847D-4AC1-8178-5642235CA5EE}" dt="2024-08-14T03:26:40.086" v="149" actId="20577"/>
          <ac:graphicFrameMkLst>
            <pc:docMk/>
            <pc:sldMk cId="2327707170" sldId="334"/>
            <ac:graphicFrameMk id="4" creationId="{8173B997-3439-EDAB-2EEA-10BD75F01DC7}"/>
          </ac:graphicFrameMkLst>
        </pc:graphicFrameChg>
      </pc:sldChg>
      <pc:sldChg chg="modSp add mod">
        <pc:chgData name="Lixin Wang" userId="31a98a6f-286e-468c-99ee-196e3a8bd35e" providerId="ADAL" clId="{30B2C11F-847D-4AC1-8178-5642235CA5EE}" dt="2024-08-14T03:48:31.140" v="209" actId="113"/>
        <pc:sldMkLst>
          <pc:docMk/>
          <pc:sldMk cId="220438591" sldId="335"/>
        </pc:sldMkLst>
        <pc:spChg chg="mod">
          <ac:chgData name="Lixin Wang" userId="31a98a6f-286e-468c-99ee-196e3a8bd35e" providerId="ADAL" clId="{30B2C11F-847D-4AC1-8178-5642235CA5EE}" dt="2024-08-14T03:48:16.879" v="206" actId="20577"/>
          <ac:spMkLst>
            <pc:docMk/>
            <pc:sldMk cId="220438591" sldId="335"/>
            <ac:spMk id="2" creationId="{00000000-0000-0000-0000-000000000000}"/>
          </ac:spMkLst>
        </pc:spChg>
        <pc:spChg chg="mod">
          <ac:chgData name="Lixin Wang" userId="31a98a6f-286e-468c-99ee-196e3a8bd35e" providerId="ADAL" clId="{30B2C11F-847D-4AC1-8178-5642235CA5EE}" dt="2024-08-14T03:48:31.140" v="209" actId="113"/>
          <ac:spMkLst>
            <pc:docMk/>
            <pc:sldMk cId="220438591" sldId="335"/>
            <ac:spMk id="3" creationId="{00000000-0000-0000-0000-000000000000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3-08-15T03:01:20.5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2290 7204 0,'0'0'0,"-21"-42"16,21 0-1,-21-42 1,21 0 0,0-42-1,-42 21 1,42 42-16,0 0 16,0 21-16,0 0 15,0 21-15,0-21 16,84-63-1,-42 63 17,0-21-17,21 42 1,42-21 0,-42-21-1,147 0 1,-42 42-1,21-21 1,0 42 0,0 0-1,0-21 1,63 21 0,-168 0-16,21 0 15,105 0 1,-126 0-1,105 0-15,0-21 32,42 21-17,21-42 1,-84 42 0,-21 0-1,-63 0-15,-42 0 16,126 21-16,-42 0 15,21-21 1,-84 0 0,21 0-1,-21 21 1,84-21 0,-126 0-1,63 21-15,105 0 16,-63-21-1,21 21 17,-21 21-17,0 0 1,0-42 0,1 63-1,-43-42-15,0 0 16,0 0-16,189 42 15,0 42 1,-168-105 0,21 63-16,126-42 15,84 42 1,-147 0 0,-84-42-1,-42 0-15,21 0 16,0-21 15,-21 21-15,42-21-1,21 63 1,-63-42 0,-42-21-16,0 0 15,0 21 1,21 0-1,0 0 1,-21-21 0,-21 21-1,21 0 1,-21 21 0,0-21-1,0 0-15,0 63 16,0 42 15,0-63-15,-42 63-1,-21-21 1,0-42 0,-42 21-1,84-63-15,-21 42 16,-42 42-1,-21-84 1,42 21 0,-42 0-1,-21 0 1,-63-21 0,21 0 15,126-21-31,-84 0 0,-42 21 31,21-21-15,-42 0-1,21 42 1,-84-42 0,147 0-16,-42 0 15,-148 21 1,64-21-1,21 0 1,42 0 0,42 0-1,-105 0 1,147-42 0,21 42-1,0 0-15,0 0 16,-84 21-1,-21-21 1,-21 0 0,42 0-1,-42 0 1,0 0 0,126 0-16,0 21 15,-147-21 1,84 0-1,-63 0 1,0 0 0,63 0-1,21 0 1,42 0 0,42 0-1,0 0-15,-84 0 31,0 0-15,21-21 0,0 21-1,-21-63 1,0 42 0,-21 0-1,84 21-15,-42-21 16,0-42-1,-21 42 1,63 0 0,21 0 46,-21-21-31,21 21-15,-42-21 0,21-21-1,21 63 1,0-21 0,-21 0 15,0 0-16,21 0 1,21 0 0,-21 0-1,0 0 1,21 0 0,-21 0 30,-21 0-30,21-21 0,0 21-1,0 21 1,0-21 0,0 21-16,21-21 31,-21 21 0,0-21-15,0-21-1,0 21 1,0 0 0,-3025 21-16,6050-21 31,-3004 0 16,-21 0-16,0-42 0,21 42-15,-21-21-1,21 21 1,-21-21 0,0 0-1</inkml:trace>
  <inkml:trace contextRef="#ctx0" brushRef="#br0" timeOffset="3837.07">23608 6574 0,'0'0'0,"210"-273"16,-42 126 15,-42 0-31,168-21 15,-126-21 1,168 63 0,-126 63-1,-105 42-15,-21-42 16,84-21 0,21 42-1,-42 0-15,-63 42 16,210-42-1,-63 42 1,-63-63 0,42 63-1,0 0 1,63 0 15,-147 0-15,-84 0-16,63 42 15,357-21 1,-126 84 0,21-84-1,105 63 1,-147-21 0,-189-42-16,64 21 15,-22 0-15,126 21 16,-42-42-1,-21 0 1,-42 42 0,0-42-1,-84 21 17,-21 0-32,0-42 15,42 21 1,-42 0-16,-42 0 15,105 42 1,-126-42 0,21 0-1,0 21 1,21 0 0,42 21-1,-42 21 1,-63-42-1,0 0 1,0 21 0,0-21 15,0-21-31,0 42 0,0-42 16,-21 0-1,-21 63-15,21-63 16,-105 105-1,-42-63 1,21 84 0,-21-63-1,-21 0 1,63-42 0,-42 42-1,84-63-15,-63 21 16,-21 42-1,0-21 1,-147-21 15,252 21-31,-21-63 0,-232 63 32,211-42-32,21 0 15,-273 105 1,126-126-1,-21 63 1,-42-42 0,-21 21-1,42 21 1,-42-42 0,210-21-16,-42 0 15,-168 42 1,168-42-16,-168 21 15,21-21 1,21 42 0,-21-21-1,-3088-21 17,6008 0-17,-2773 0-15,-168-42 16,63-42-1,84 42 1,42 0 0,0-105-1,-21 42 1,105 63-16,-21-21 16,21 42-16,21 0 15,-21-21 1,0 21-16,0-21 15,0-21 1,21 0 0,-21 21 15,21 0-15,21 21-1,0-21-15,-21 0 16,21 0-1,0 0 1,0-42 0,0 63-1,0-42 1,0 21-16,21 21 16,0-21-1,0 21-15,21 0 16,21-42-1,-21 21 1,-21 0 0,21 21 15,0 0-15,-42 0-16,21 0 15,42 0 1,-42 0-1,21-21 1,-21 42 0,0-21-1,0 21 235,0 0-234,-21-21-16,21 21 31,0 0-15,0 0-1,0 0 220,-21-21-188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76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86.40776" units="1/cm"/>
          <inkml:channelProperty channel="Y" name="resolution" value="124.13793" units="1/cm"/>
          <inkml:channelProperty channel="T" name="resolution" value="1" units="1/dev"/>
        </inkml:channelProperties>
      </inkml:inkSource>
      <inkml:timestamp xml:id="ts0" timeString="2022-08-23T15:49:40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25855 6222 0,'0'29'78,"-30"-29"-63,1 0 17,0 0-1,-1 0-31,-28 0 16,28 0 15,1 0-16,-176 0-15,87-29 0,30 0 32,-205-59-17,146 58-15,88 1 0,-29 29 0,30-29 16,-30 29 0,58-30-16,1 30 0,-30 0 15,30 0-15,-89-29 16,60 29-1,-30 0-15,29 0 16,0-29-16,30 29 16,-59 0-16,-30-30 31,60 30-31,-1-29 16,-29 29-16,29-30 15,1 30-15,28 0 16,-28-29-16,-1 29 15,0-29-15,1 29 16,-1-30-16,30 30 16,-30-29-1,29 0-15,1 29 0,-30-30 16,30 1 0,0 29-16,-1-29 15,1 29-15,0-30 16,29 1-16,-30 0 15,-58-30 1,-117-88 0,146 118-16,-58-59 0,29 0 15,58 58 1,1-28-16,-30-1 0,30 30 16,0-60-1,-30 31-15,0-30 31,-58-147-31,58 117 16,30 60-16,29-1 0,0 0 31,0 1-31,0-30 0,0 29 16,0-59-16,0 89 16,0-30-16,0 1 15,0 28-15,0 1 16,0 0-16,29-1 15,-29-28 1,30-1-16,-1 59 16,0-59-16,1 0 15,28-87-15,1 58 0,29-30 16,-29 60-16,-1-1 16,1-29-16,0 0 15,-30 29-15,30 0 16,0 1-1,29-1 1,-30 30-16,1-30 0,0 0 31,205-117-31,-176 117 16,0 1-16,29 28 16,-29-58-16,0 59 15,59-30-15,-59 59 16,29-59-16,-28 1 15,-1 28-15,58 1 16,1-30-16,-59 59 16,59-29-1,-59 29-15,0-59 0,-29 59 16,87 0 0,30-29-16,-58 29 0,175-29 15,-117 29-15,-58 0 31,28 0-15,119 0-16,-207 0 0,89 0 31,-59 0-31,0 0 0,59 0 0,29 0 16,-59 0-16,147 0 16,30 0-1,-89 0-15,-87 0 0,58 0 16,-29 0 15,117 0-15,-147 29-16,-29-29 0,30 0 31,116 0-31,1 59 0,88-30 0,-147-29 16,-29 29-16,-30-29 15,-29 0-15,30 30 16,-89-30-16,30 29 15,-30-29-15,0 29 16,1-29 0,-1 0-16,0 30 15,30-30-15,0 29 0,29 30 16,0-30-16,-30-29 16,1 88-16,-29-88 15,-1 0-15,0 0 16,1 30 15,-1-1-31,0 30 0,89-30 16,-60 30 15,1-1-31,0 1 0,-30-59 0,-29 29 0,0 1 16,59 28-1,-1-28-15,30 58 0,1 29 16,-31-58-1,60 29-15,87 29 32,-117-58-32,-88-29 0,29-1 15,-29 0 1,30-29-16,-30 30 0,58 28 16,1 1-16,88 29 15,-88 0-15,-1-29 16,1-30-16,-30 1 15,1-30 32,-1 29-47,-29 0 0,29 1 0,-29-1 16,30-29 0,-30 29-16,0 1 0,29-30 15,-29 29 1,0 30-1,29-1-15,1 1 0,-30 0 16,0-30 0,29 30 15,-29 29-31,0-59 0,0 1 0,0-1 31,0 0-31,0 1 0,0 28 16,0-28-16,0-1 0,0 0 15,0 1 17,0 58-32,0-29 0,-29-1 31,29-28-31,0-1 0,-30 30 0,30-30 16,-29 0-16,-30 30 15,30 0 1,0-30-16,-1 30 15,1-30-15,29 1 16,-29-1 15,-59 0-31,58 1 0,1 28 0,0-28 32,-30-1-32,0 0 0,30 30 0,-30-30 15,0 1 1,1-1-16,-1 1 15,30-1-15,-30 0 16,0 1-16,-29 28 16,30-28-1,-1-1-15,0 30 16,-29-1-16,59-58 0,-30 30 16,-58-1-1,117 0-15,-59-29 16,0 30-16,1-30 0,-30 29 15,-30 1-15,60 28 16,-1-58-16,-29 30 16,29-30-16,30 0 15,-59 0-15,0 58 32,0-28-32,29-30 0,-29 29 15,-30-29-15,30 29 16,30-29-16,-30 30 0,0-30 15,29 0 1,-58 29-16,-1-29 16,30 29 15,-235 30-31,206-59 0,29 29 16,29-29-16,-29 59 15,59-59 16,-89 0-31,60 30 0,-1-30 0,-29 0 16,29 0-16,-29 0 16,0 29-16,0-29 15,-29 0-15,29 0 16,-30 0-16,60 0 16,-30 0-1,29 0 1,0 0-16,1 0 0,-30 0 0,-59 0 15,88 0 1,0 0-16,1 0 0,-1 0 16,30 0-16,-30 0 15,-58 0-15,58 0 16,-29 0-16,29-29 16,-29 29-16,-59-59 46,1 59-46,58 0 0,58 0 0,-58-30 32,0 30-32,-235-29 0,147 0 0,-29-1 15,-30-28 1,-88 28-16,206 1 16,29 29-16,-30-59 15,60 59-15,-1-29 31,-29 29-31,29-29 0,-29 29 16,-59-30-16,30 1 0,-88-59 16,-59 58-16,146 1 15,-146-59-15,205 88 16,-29-29-16,30 29 16,-1-30-16,30 30 15,-1-29-15,1 29 31,-177-59-15,118 30-16,-29 0 0,29-59 31,29 58-31,1 1 0,28-1 16,-28 30-16,28 0 0,30-29 16,-59 0-16,30-1 15,0 1 1,-147-59-1,146 59-15,1 29 16,29-30-16,-29 1 0,-1 0 16,30-1-16,-29 1 15,-30-59-15,-29 0 16,0-59-16,88 118 16,-29-30-16,0 59 15,29-29 16,0-1-15,0 1-16,0-30 16,0 0-16,0 1 15,0-30-15,0 0 16,29 0-16,-29-30 31,59-29-15,-30 89-16,-29 28 0,29-28 0,1 28 31,-1-28-31,0-1 0,30-59 16,-30 30-1,30 30-15,29-30 16,-29 29-16,-30 30 16,-29-1-16,29 1 0,1 0 15,-1-1 16,30-29-31,0 30 0,-1-59 16,1 29 0,29 1-16,-59 28 0,59-28 15,-58-1-15,58 30 16,-59-1-16,0 1 16,30-1-16,0 1 15,-30 29-15,30-29 16,0-1-1,-30 1-15,0 29 16,1-29-16,58-1 0,-59 30 16,59-29-16,0 0 15,0-1-15,0-28 16,59 28-16,-59 1 16,59 0-16,-59-1 15,58 1 16,89-30-31,-88 30 0,-30-1 0,89 1 16,-89 29 15,177-59-31,-89 59 0,-88-58 16,1 58 15,205-30-31,-235 30 0,58 0 0,1 0 16,59 0-16,-30 0 15,-59 0-15,59 0 32,59 0-32,0 0 0,-147 0 15,0 0-15,-29 0 16,29 0-16,-30 0 16,1 0-16,29 0 15,0 0-15,29 0 16,-29 0-16,0 0 15,1 0 17,321 118-32,-234-118 0,-29 29 31,29-29-31,30 29 0,-30 30 16,88-30-16,88 1 31,88 58-31,-264-88 0,118 88 15,-177-59 1,147 59 0,-176-88-16,-58 30 0,-1-1 15,0-29-15,1 0 16,-30 29 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76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86.40776" units="1/cm"/>
          <inkml:channelProperty channel="Y" name="resolution" value="124.13793" units="1/cm"/>
          <inkml:channelProperty channel="T" name="resolution" value="1" units="1/dev"/>
        </inkml:channelProperties>
      </inkml:inkSource>
      <inkml:timestamp xml:id="ts0" timeString="2022-08-23T15:52:27.1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11621 8365 0,'0'-30'0,"0"1"16,30-30-16,-30 30 0,29 29 16,-29-29-16,29-1 15,-29 1-15,30-30 16,-30 30 15,29 0-31,1-1 0,-1 1 0,-29 0 16,0-1-1,29 1-15,1-1 16,-1 30-16,0-29 0,1 0 16,-1-1-1,0 1-15,1 0 16,-1 29-16,30-30 16,-30 30 15,118-58-31,-89 58 0,1-30 31,59 1-31,-30 29 0,-30-29 16,30 29-16,0 0 0,-29 0 15,58-30-15,-58 30 16,-30 0 0,30 0-16,0 0 0,-30 0 15,30 0 16,117 0-15,-88 0-16,-59 0 0,30 0 31,-30 0-15,30 0-16,0 0 0,0 0 0,29 0 16,0 0-1,58 0-15,-58 0 0,0 0 16,-29 0-1,0 0-15,0 30 0,-1-30 32,1 0-32,0 29 0,29-29 15,29 0-15,-58 29 0,29-29 16,0 59-16,0-59 16,29 29-16,-87-29 15,58 30 1,-59-30 15,30 0-31,-30 0 0,0 29 16,1-29-16,-1 0 15,0 0 1,1 0 0,-1 0 30,0 0-30,-29 29-16,30-29 16,-1 0 15,0 30-31,1-30 0,-30 29 0,29-29 16,1 29-16,-30 1 78,29-30-63,0 29 1,-29 1 0,30-1-16,-30 0 15,29 1-15,-29-1 16,29-29-16,1 59 0,-1-1 15,-29-28 1,0-1 0,29-29-16,-29 29 47,0 1-47,0-1 15,0 0 1,0 1 46,0-1-30,0 1-32,0-1 15,0 0-15,0 1 16,0-1-1,0 0-15,0 1 16,0-1 0,0 30-1,-29-30-15,29 0 16,0 1-16,-29-30 16,29 29-16,0 0 15,-30-29-15,30 30 16,-29-30-16,29 29 15,-29-29 17,-1 59-32,30-30 31,0 1-31,-58-1 0,-1 0 0,29-29 16,1 0-16,-30 30 15,1-1-15,-1 0 16,-29-29-16,29 30 15,1-30-15,-1 29 32,-58-29-32,87 0 0,-29 29 15,1-29 1,-1 0-16,-58 0 0,29 30 16,29-30-1,-88 0 1,89 0-16,-1 0 0,30 0 15,-1 0 1,1 0-16,-30 0 16,30 0-16,-1 0 31,-87 0-31,58 0 16,1 0-16,-30 0 15,29 0-15,-29 0 16,0-30-16,58 30 31,-58 0-31,59 0 16,0-29-16,-30 29 15,0 0-15,1-29 16,-1 29-16,0 0 16,30 0-1,-30 0-15,1-30 0,-1 30 16,0 0-1,-29 0 1,-59-29-16,59 29 16,30 0-16,-1 0 31,30 0-31,-30 0 0,30 0 0,-1 0 16,-28 0-1,-1 0-15,29-29 16,1 29-1,0 0-15,-1 0 63,1 0-47,29-30 30,-59 30-46,30-29 0,-30 0 16,1-1-16,28 1 47,1 0-47,0 29 0,29-30 16,-30 30-1,1 0 1,29-29-16,-29 29 15,29-30 17,-30 1-17,1 29-15,29-29 32,0-1-1,-29 30-31,29-29 15,-30 29 1,30-29 47,-29 29-48,29-30 16,0 1 16,0 0-31,0-1 0,0 1-16,0 0 31,0-1-31,0 1 31,0 0-31,0-1 16,0 1-1,0-1 1,0 1 46,0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2.13592" units="1/cm"/>
          <inkml:channelProperty channel="Y" name="resolution" value="62.06897" units="1/cm"/>
          <inkml:channelProperty channel="T" name="resolution" value="1" units="1/dev"/>
        </inkml:channelProperties>
      </inkml:inkSource>
      <inkml:timestamp xml:id="ts0" timeString="2023-08-15T18:59:52.4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8129 8800 0,'0'21'219,"0"0"-172,0 0-16,0 0 1,0 21 14,0-21 1,0 0-31,0 0 0,0 0-1,0 0 32,0 0-31,0 0 15,0 0 0,0 21 0,0-21 1,42-21 93,-21 0-110,0 0 1,0 0 0,0 0 30,0 0-30,0 0 15,0 0 1,0 0 77,0 0 78,-21 21-171,21 0 0,-21 0-1,0 0 1,21 0 0,-21 0 15,0 0 0,0 0 0,21 0-15,-21 0-16,0 0 31,0 0-15,0 0 31,0 0-16,0 0-15,0 0 15,-42 0 0,0 0-15,0 0-1,21-21-15,0 0 16,0 0-16,0 0 31,0 0-15,-21 21-1,-42-21 1,42 0 0,21 0-1,-21 0 1,21 0 15</inkml:trace>
  <inkml:trace contextRef="#ctx0" brushRef="#br0" timeOffset="1569.17">8171 8884 0,'21'0'110,"0"0"-79,0 0-15,21 0 15,-21 0-15,42 0 15,0 0-16,-42 0 1,21 0 15,-21 0-15,0 0-16,21 0 16,42 0-1,-63 0 1</inkml:trace>
  <inkml:trace contextRef="#ctx0" brushRef="#br0" timeOffset="23546.12">8360 10102 0,'-21'21'172,"21"0"-157,0 0 1,0 0 0,-21-21-16,21 21 15,-21 0 1,21 0 0,-21-21-16,21 42 31,-21 0-16,0-21 1,0 21 15,0-21-15,0 21 0,21-21-16,-21 0 15,21 0 1,-42 21-1,42-21-15,-21-21 16,0 21 0,21 0-16,-21 0 15,21 0 1,-21 0 0,0 0 15,21 0-16,-21 0 1,63-21 93,63 0-93,-63 0-16,0 0 16,21 0-16,-21 0 15,42-42 1,-21 42 0,-21 0-1,-21-21 1,0 21 15,0 0 47,0 0-31,0 0-16,-21-21 79</inkml:trace>
  <inkml:trace contextRef="#ctx0" brushRef="#br0" timeOffset="24630.33">8507 10312 0,'0'42'125,"0"21"-109,0-21-16,0-21 15,0 21-15,0-21 16,0 42-1,0-42-15,0 0 16,0 21 0,0-21-16,0 21 31,0 0-15,0-21-1,0 0 16,0 0-15,0 0 0,-21-21 15,21 21-15,0 21-1,0 0 1,0-21-1,0 0 17</inkml:trace>
  <inkml:trace contextRef="#ctx0" brushRef="#br0" timeOffset="50161.61">8150 11341 0,'21'0'78,"0"0"-31,0 0-31,0 0 15,0 0-16,0 0 17,0 0-1,0 0 16,0 0-16,0 0-15,0 0 15,0 0 31,0 0 63,0 0-46,0 0-17,0 0 110,-21 21-156,21-21 30,-21 21-30,0 0 15,0 0 32,21 0-16,-21 0-16,0 0 31,0 0-15,0 0 0,0 0-16,-21 0 1,0-21-17,0 0 1,0 0 0,0 21 30,0-21-30,0 0-16,0 0 31,0 0 1,0 0 14,0 0-14,0 0-17,0 0 1,21 21 234,21-21-234,0 0 15,0 21-16,0-21 17,0 0-17,0 0 17,0 21 46,0-21-63,0 0 1,0 0 0,-21 21 218,21 0-203,-21 0-15,0 0-1,21-21 32,-21 21-31,0 0 15,0 0 16,0 0-31,0 0 46,0 0 1,-21-21-48,0 21 17,0-21-17,0 21 1,0-21 15,0 0-15,0 0-1,0 0-15,0 0 16,0 0-16,-21 0 16,0 0-1,21 0-15,0 0 16,-21 0-1,0 0 1,21 0 0,0 0 15,-3025 0 31,6029 0-46</inkml:trace>
  <inkml:trace contextRef="#ctx0" brushRef="#br0" timeOffset="68076.47">8129 12433 0,'42'0'156,"-21"-21"-140,0 21-16,0 0 15,0-21 1,21 0 0,-21 21-1,0 0 1,0 0 0,-21-21-1,21 21 1,0 0 15,0 0-15,0 0-1,-21-21 1,0 63 140,0-21-140,0 0-1,-21 21 17,0-42-17,0 21 1,0 0 15,-21 0-15,21 0-1,-21 0 1,0 0 0,21 0-1,0 1-15,0-22 16,0 0-16,0 0 31,-21 21-15,-21-21-1,21 0 1,21 21 0,-21-21-1,42 21 1,21-21 171,21 0-171,-21 0 0,21 0-1,-21 0 1,21 0 15,0 0-15,-21 0-16,0 0 0,0 0 31,0 0-15,42 0-1,0 0 1,21 0 0,-42 0-1,0 21 1,21 0-1,-42-21 1,0 0 31</inkml:trace>
  <inkml:trace contextRef="#ctx0" brushRef="#br0" timeOffset="73406.07">8234 13694 0,'21'0'157,"-21"-21"-142,42-21 16,-42 21-15,21 0 0,0 0-1,-21 0-15,21 0 32,-21 0-17,21 21 1,-21-21-1,21 0 17,0 0-17,-21 0 1,0 0 15,0 0-15,21 0-1,-21 0 1,0 63 234,0 0-234,-21-21-1,21 21 1,-21 21 0,0-42-1,21 0 1,0 0-16,0 0 15,0 0 17,0 21-17,-21-42 1,21 42 0,0-21 15,0 0-16,-21 0 17,21 0-17,0 0 1,0 0 15,-21-21-15,21 42 15,0-21 0,0 0 1,0 0 77,0 0-93,0 0 77,0 0 17,-21-21-95,21 21-15,0 0 110,-21-21-63,21 21 15</inkml:trace>
  <inkml:trace contextRef="#ctx0" brushRef="#br0" timeOffset="74509.14">7961 14093 0,'21'0'78,"21"0"-62,-21 0-1,0 0 1,0 0-1,21 0 1,-21 21 0,0-21 15,0 0-15,0 0-16,0 0 15,21 0 1,-21 0-16,21 0 31,-21 0 32,0 21-48,21-21 16,63 0-15,0 42 0,-42-21-1,-21-21 1</inkml:trace>
  <inkml:trace contextRef="#ctx0" brushRef="#br0" timeOffset="117825.04">20898 6742 0,'0'-63'78,"0"-21"-62,63-105-1,42-231 1,-105 105 0,0-84-1,0 210-15,0 84 16,0-42-16,0-21 16,0-21-1,0 168-15,0-21 16,0-21-1,0 42 1,0 0 0,0 0 31,0 0-1,21 21 33,21 42-48,168 273-16,-126-189 1,105 210 0,42 63 15,-210-336 0,0-42-31,0 0 16,0 63-1,21-21 1,21 42 15,-42-84-15,0 21 0,0 21-1,0-21 1,-21 0-1,21-21-15,-21 0 16,0 0 0,21 21-16,0 42 15,0 0 1,0-21 15,0-63-15,-21 21 218,42 84-218,-42-84-16,21 0 15,-21 0-15,0 0 16,0 21 78,21-42-79,-21 21 17,0 0-17,21-21 1,0 0 125</inkml:trace>
  <inkml:trace contextRef="#ctx0" brushRef="#br0" timeOffset="119283.56">21024 5923 0,'21'0'78,"21"0"-62,126 0-1,21 0 1,0 0 0,-42 0-1,-105 0-15,-21 0 16,0 0 0,0 0-1,0 0 1,0 0-1,0 0 32,-21-21 313</inkml:trace>
  <inkml:trace contextRef="#ctx0" brushRef="#br0" timeOffset="120646.6">28879 4747 0,'0'84'79,"63"609"-64,0-294 1,126 609 15,-126-840-15,-63-126-1,21-84 345</inkml:trace>
  <inkml:trace contextRef="#ctx0" brushRef="#br0" timeOffset="123547.81">28879 5104 0,'0'-21'94,"0"0"-79,21 0 1,21-21 0,0-21-1,0 0 1,84 42-1,-105 0 1,231-42 0,-126 63-1,0 0 1,-105 0 0,21 0 46,22 42-46,-1 0-16,-42-21 15,21 0 1,21 42 0,21 21-1,-42-21 1,0-21 15,-21-21-31,0 21 31,0 0-15,-21 0 0,0 0-1,0 0 1,0 0-1,-84 0 1,21-21 0,42-21-16,-84 21 31,0 0-15,63-21-1,-43 0-15,43 0 0,-105 0 16,84 0 15,21 0-15,21 21-16,0-21 31,21 21-15,-21-21-1,0 0 32,21 21 0,-21 0-16,42-21 0,168 0 1,-63 0-17,127 0 1,-106 0-16,-21 42 16,84 0-1,-126-42-15,-42 0 16,42 42-1,-63-21 1,21 0 0,0 0-16,0 0 15,-21-21-15,0 0 16,21 42 78,-21-21-79,0 0 1,-21 21 0,0-21-16,21 21 15,21 63 1,-42-84-16,0 21 15,0 42 1,0-21 0,0-21-1,-21 0 1,-63 0 0,21 21-1,-42-21 1,63-21-1,0-21-15,-168 21 32,63-21-17,21 0 1,-42 0 0,21 0-1,41 0 1,43 0-1,42 0-15,0 0 16,0 0 0,0 0 15,0 0-15,0 0-1,0 0 1,-21 21-1,21-21 17,0 0-17,0 0-15,0 0 32,0 0 30,0 0 1,0 0-48,0 0 16,42 0 266</inkml:trace>
</inkml:ink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E260E-D62C-4BC2-8983-F3CEC0EDD2C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1C27D3-40E8-44DE-AB79-2A0FB8362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39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study the data communication (OR data exchange) between two applications running in two different hosts.</a:t>
            </a:r>
          </a:p>
          <a:p>
            <a:r>
              <a:rPr lang="en-US" dirty="0"/>
              <a:t>Example: data exchange between a web browser and a web server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C27D3-40E8-44DE-AB79-2A0FB8362D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98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C27D3-40E8-44DE-AB79-2A0FB8362D8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248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642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63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2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3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59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486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197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38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9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070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221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7ED87-C7CF-4E94-970F-2CB9EE2C5EDC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99111-6C65-450B-A222-192250007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5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4.png"/><Relationship Id="rId5" Type="http://schemas.openxmlformats.org/officeDocument/2006/relationships/customXml" Target="../ink/ink2.xml"/><Relationship Id="rId4" Type="http://schemas.openxmlformats.org/officeDocument/2006/relationships/image" Target="../media/image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5.png"/><Relationship Id="rId5" Type="http://schemas.openxmlformats.org/officeDocument/2006/relationships/customXml" Target="../ink/ink3.xml"/><Relationship Id="rId4" Type="http://schemas.openxmlformats.org/officeDocument/2006/relationships/image" Target="../media/image2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customXml" Target="../ink/ink4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customXml" Target="../ink/ink1.xml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109" y="976442"/>
            <a:ext cx="11305309" cy="5415122"/>
          </a:xfrm>
        </p:spPr>
        <p:txBody>
          <a:bodyPr>
            <a:normAutofit/>
          </a:bodyPr>
          <a:lstStyle/>
          <a:p>
            <a:r>
              <a:rPr lang="en-US" b="1" dirty="0"/>
              <a:t>Layering in </a:t>
            </a:r>
            <a:br>
              <a:rPr lang="en-US" b="1" dirty="0"/>
            </a:br>
            <a:r>
              <a:rPr lang="en-US" b="1" dirty="0"/>
              <a:t>Computer Networking</a:t>
            </a:r>
            <a:br>
              <a:rPr lang="en-US" b="1" dirty="0"/>
            </a:br>
            <a:br>
              <a:rPr lang="en-US" b="1" dirty="0"/>
            </a:br>
            <a:r>
              <a:rPr lang="en-US" sz="4000" b="1" dirty="0"/>
              <a:t>Dr. Lixin Wang</a:t>
            </a:r>
            <a:br>
              <a:rPr lang="en-US" sz="4000" b="1" dirty="0"/>
            </a:br>
            <a:r>
              <a:rPr lang="en-US" sz="4000" b="1" dirty="0"/>
              <a:t>Professor</a:t>
            </a:r>
            <a:br>
              <a:rPr lang="en-US" sz="4000" b="1" dirty="0"/>
            </a:br>
            <a:r>
              <a:rPr lang="en-US" sz="4000" b="1" dirty="0"/>
              <a:t>TSYS School of Computer Science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BE15F5B-278F-859C-A38C-2DDBB38C5E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021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437"/>
    </mc:Choice>
    <mc:Fallback xmlns="">
      <p:transition spd="slow" advTm="76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491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Layered Architecture (4)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57" y="1701209"/>
            <a:ext cx="11529392" cy="4960848"/>
          </a:xfrm>
        </p:spPr>
        <p:txBody>
          <a:bodyPr>
            <a:noAutofit/>
          </a:bodyPr>
          <a:lstStyle/>
          <a:p>
            <a:r>
              <a:rPr lang="en-US" sz="3200" dirty="0"/>
              <a:t>Every layer provides its services by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dirty="0"/>
              <a:t>performing certain actions within that layer, and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200" dirty="0"/>
              <a:t>using the services of the layer directly below it</a:t>
            </a:r>
          </a:p>
          <a:p>
            <a:pPr lvl="2"/>
            <a:r>
              <a:rPr lang="en-US" sz="3200" dirty="0"/>
              <a:t>e.g., the gate layer uses the runway-to-runway passenger transfer service of takeoff/landing layer)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323FDF-B0C3-117C-7463-711390F7ED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5639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290"/>
    </mc:Choice>
    <mc:Fallback xmlns="">
      <p:transition spd="slow" advTm="78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16" y="142491"/>
            <a:ext cx="12086492" cy="1718207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An</a:t>
            </a:r>
            <a:r>
              <a:rPr lang="en-US" sz="4400" b="1" dirty="0"/>
              <a:t>a</a:t>
            </a:r>
            <a:r>
              <a:rPr lang="en-US" sz="4400" dirty="0"/>
              <a:t>logies between </a:t>
            </a:r>
            <a:br>
              <a:rPr lang="en-US" sz="4400" dirty="0"/>
            </a:br>
            <a:r>
              <a:rPr lang="en-US" sz="4400" dirty="0"/>
              <a:t>an airline system and a computer networking system</a:t>
            </a:r>
            <a:endParaRPr lang="en-US" b="1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173B997-3439-EDAB-2EEA-10BD75F01D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794143"/>
              </p:ext>
            </p:extLst>
          </p:nvPr>
        </p:nvGraphicFramePr>
        <p:xfrm>
          <a:off x="58616" y="2065540"/>
          <a:ext cx="12086492" cy="33153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0646">
                  <a:extLst>
                    <a:ext uri="{9D8B030D-6E8A-4147-A177-3AD203B41FA5}">
                      <a16:colId xmlns:a16="http://schemas.microsoft.com/office/drawing/2014/main" val="925014406"/>
                    </a:ext>
                  </a:extLst>
                </a:gridCol>
                <a:gridCol w="7795846">
                  <a:extLst>
                    <a:ext uri="{9D8B030D-6E8A-4147-A177-3AD203B41FA5}">
                      <a16:colId xmlns:a16="http://schemas.microsoft.com/office/drawing/2014/main" val="3594820523"/>
                    </a:ext>
                  </a:extLst>
                </a:gridCol>
              </a:tblGrid>
              <a:tr h="1657676">
                <a:tc>
                  <a:txBody>
                    <a:bodyPr/>
                    <a:lstStyle/>
                    <a:p>
                      <a:r>
                        <a:rPr lang="en-US" sz="3200" b="1" dirty="0"/>
                        <a:t>An airline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/>
                        <a:t>A person is being shipped from the departure city to the arrival city </a:t>
                      </a:r>
                      <a:r>
                        <a:rPr lang="en-US" sz="3200" b="1" dirty="0">
                          <a:solidFill>
                            <a:srgbClr val="FF0000"/>
                          </a:solidFill>
                        </a:rPr>
                        <a:t>via</a:t>
                      </a:r>
                      <a:r>
                        <a:rPr lang="en-US" sz="3200" b="1" dirty="0"/>
                        <a:t> a plane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5542726"/>
                  </a:ext>
                </a:extLst>
              </a:tr>
              <a:tr h="1657676">
                <a:tc>
                  <a:txBody>
                    <a:bodyPr/>
                    <a:lstStyle/>
                    <a:p>
                      <a:r>
                        <a:rPr lang="en-US" sz="3200" b="1" dirty="0"/>
                        <a:t>A computer networking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1" dirty="0"/>
                        <a:t>A packet is shipped from the source host to the destination host </a:t>
                      </a:r>
                      <a:r>
                        <a:rPr lang="en-US" sz="3200" b="1" dirty="0">
                          <a:solidFill>
                            <a:srgbClr val="FF0000"/>
                          </a:solidFill>
                        </a:rPr>
                        <a:t>via</a:t>
                      </a:r>
                      <a:r>
                        <a:rPr lang="en-US" sz="3200" b="1" dirty="0"/>
                        <a:t> the Internet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5294317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940DA1-74E8-A97B-7629-D2E801485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2770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3858">
        <p:fade/>
      </p:transition>
    </mc:Choice>
    <mc:Fallback xmlns="">
      <p:transition spd="med" advTm="5385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844040"/>
            <a:ext cx="11139487" cy="3078480"/>
          </a:xfrm>
        </p:spPr>
        <p:txBody>
          <a:bodyPr>
            <a:normAutofit/>
          </a:bodyPr>
          <a:lstStyle/>
          <a:p>
            <a:r>
              <a:rPr lang="en-US" sz="3600" b="1" dirty="0"/>
              <a:t>Why layered architecture is used in computer networking systems?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667B66-844D-46BE-9A07-02857E30EF8C}"/>
              </a:ext>
            </a:extLst>
          </p:cNvPr>
          <p:cNvSpPr txBox="1">
            <a:spLocks/>
          </p:cNvSpPr>
          <p:nvPr/>
        </p:nvSpPr>
        <p:spPr>
          <a:xfrm>
            <a:off x="838199" y="3939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Discussion Question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C26E29F-647F-8CCC-6AEF-4E20803B5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8913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56"/>
    </mc:Choice>
    <mc:Fallback xmlns="">
      <p:transition spd="slow" advTm="30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5564"/>
            <a:ext cx="12192000" cy="1462008"/>
          </a:xfrm>
        </p:spPr>
        <p:txBody>
          <a:bodyPr>
            <a:noAutofit/>
          </a:bodyPr>
          <a:lstStyle/>
          <a:p>
            <a:pPr algn="ctr"/>
            <a:r>
              <a:rPr lang="en-US" b="1" dirty="0"/>
              <a:t>Why layered architecture is used in </a:t>
            </a:r>
            <a:br>
              <a:rPr lang="en-US" b="1" dirty="0"/>
            </a:br>
            <a:r>
              <a:rPr lang="en-US" b="1" dirty="0"/>
              <a:t>computer networking?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379" y="1828801"/>
            <a:ext cx="11929241" cy="489363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Allows us to discuss and better understand </a:t>
            </a:r>
            <a:r>
              <a:rPr lang="en-US" sz="3200" b="1" i="1" dirty="0"/>
              <a:t>a well-defined, specific part of a large and complex system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b="1" i="1" dirty="0"/>
              <a:t>Provides modularity </a:t>
            </a:r>
            <a:r>
              <a:rPr lang="en-US" sz="3200" dirty="0"/>
              <a:t>and thus simplifies the architecture of computer networking</a:t>
            </a:r>
          </a:p>
          <a:p>
            <a:pPr lvl="1"/>
            <a:r>
              <a:rPr lang="en-US" sz="3200" dirty="0"/>
              <a:t>Each layer is an independent module</a:t>
            </a:r>
          </a:p>
          <a:p>
            <a:pPr lvl="1"/>
            <a:r>
              <a:rPr lang="en-US" sz="3200" dirty="0"/>
              <a:t>Modularity makes it much easier to change implementation of services provided at each layer</a:t>
            </a:r>
          </a:p>
          <a:p>
            <a:pPr lvl="2"/>
            <a:r>
              <a:rPr lang="en-US" sz="3200" dirty="0"/>
              <a:t>The remainder of the system remains unchanged when a layer’s implementation is changed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F910986-998B-6608-E141-FC006A9B1A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48407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145"/>
    </mc:Choice>
    <mc:Fallback xmlns="">
      <p:transition spd="slow" advTm="176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799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Protocol Layering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57" y="1246910"/>
            <a:ext cx="11529392" cy="5415148"/>
          </a:xfrm>
        </p:spPr>
        <p:txBody>
          <a:bodyPr>
            <a:noAutofit/>
          </a:bodyPr>
          <a:lstStyle/>
          <a:p>
            <a:r>
              <a:rPr lang="en-US" sz="3200" dirty="0"/>
              <a:t>Used to divide up network functionality</a:t>
            </a:r>
          </a:p>
          <a:p>
            <a:r>
              <a:rPr lang="en-US" sz="3200" dirty="0"/>
              <a:t>To provide structure for the design of network protocols, network designers organize protocols in </a:t>
            </a:r>
            <a:r>
              <a:rPr lang="en-US" sz="3200" b="1" dirty="0"/>
              <a:t>layers</a:t>
            </a:r>
            <a:endParaRPr lang="en-US" sz="3200" dirty="0"/>
          </a:p>
          <a:p>
            <a:r>
              <a:rPr lang="en-US" sz="3200" dirty="0"/>
              <a:t>Each network protocol belongs to one of the layers</a:t>
            </a:r>
          </a:p>
          <a:p>
            <a:r>
              <a:rPr lang="en-US" sz="3200" dirty="0"/>
              <a:t>Just as our airline system example, each layer in the computer networking system provides its services by</a:t>
            </a:r>
          </a:p>
          <a:p>
            <a:pPr lvl="1"/>
            <a:r>
              <a:rPr lang="en-US" sz="3200" dirty="0"/>
              <a:t>performing certain actions within that layer and</a:t>
            </a:r>
          </a:p>
          <a:p>
            <a:pPr lvl="1"/>
            <a:r>
              <a:rPr lang="en-US" sz="3200" dirty="0"/>
              <a:t>using the services of the layer directly below it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6AE54C1-A531-DE03-1A27-B956EBD4BD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728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067"/>
    </mc:Choice>
    <mc:Fallback xmlns="">
      <p:transition spd="slow" advTm="142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1"/>
            <a:ext cx="7093863" cy="1325563"/>
          </a:xfrm>
        </p:spPr>
        <p:txBody>
          <a:bodyPr/>
          <a:lstStyle/>
          <a:p>
            <a:pPr algn="ctr"/>
            <a:r>
              <a:rPr lang="en-US" b="1"/>
              <a:t>The 5-Layer </a:t>
            </a:r>
            <a:r>
              <a:rPr lang="en-US" b="1" dirty="0"/>
              <a:t>TCP/IP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245" y="1953491"/>
            <a:ext cx="6851873" cy="4708566"/>
          </a:xfrm>
        </p:spPr>
        <p:txBody>
          <a:bodyPr>
            <a:normAutofit/>
          </a:bodyPr>
          <a:lstStyle/>
          <a:p>
            <a:r>
              <a:rPr lang="en-US" sz="3200" dirty="0"/>
              <a:t>The </a:t>
            </a:r>
            <a:r>
              <a:rPr lang="en-US" sz="3200" b="1" dirty="0"/>
              <a:t>TCP/IP model </a:t>
            </a:r>
            <a:r>
              <a:rPr lang="en-US" sz="3200" dirty="0"/>
              <a:t>is based on a </a:t>
            </a:r>
            <a:r>
              <a:rPr lang="en-US" sz="3200" b="1" dirty="0"/>
              <a:t>5-layer</a:t>
            </a:r>
            <a:r>
              <a:rPr lang="en-US" sz="3200" dirty="0"/>
              <a:t> model for networking</a:t>
            </a:r>
          </a:p>
          <a:p>
            <a:r>
              <a:rPr lang="en-US" sz="3200" b="1" dirty="0"/>
              <a:t>The TCP/IP protocol stack </a:t>
            </a:r>
            <a:r>
              <a:rPr lang="en-US" sz="3200" dirty="0"/>
              <a:t>models a series of protocol layers for networking systems (- allowing data communications between two applications)</a:t>
            </a:r>
          </a:p>
          <a:p>
            <a:r>
              <a:rPr lang="en-US" sz="3200" dirty="0"/>
              <a:t>Next, we look at the basic protocols at each layer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4980" y="1246906"/>
            <a:ext cx="4079591" cy="485082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751EB2B-BD42-4048-C020-C1F56A3C8F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9712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13"/>
    </mc:Choice>
    <mc:Fallback xmlns="">
      <p:transition spd="slow" advTm="63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The Application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3" y="1246906"/>
            <a:ext cx="7890783" cy="5415151"/>
          </a:xfrm>
        </p:spPr>
        <p:txBody>
          <a:bodyPr>
            <a:normAutofit/>
          </a:bodyPr>
          <a:lstStyle/>
          <a:p>
            <a:r>
              <a:rPr lang="en-US" sz="3200" dirty="0"/>
              <a:t>This layer is where apps and the app-layer protocols reside</a:t>
            </a:r>
          </a:p>
          <a:p>
            <a:r>
              <a:rPr lang="en-US" sz="3200" dirty="0"/>
              <a:t>App-layer protocols</a:t>
            </a:r>
          </a:p>
          <a:p>
            <a:pPr lvl="1"/>
            <a:r>
              <a:rPr lang="en-US" sz="3200" b="1" dirty="0"/>
              <a:t>HTTP/HTTPS</a:t>
            </a:r>
            <a:r>
              <a:rPr lang="en-US" sz="3200" dirty="0"/>
              <a:t> </a:t>
            </a:r>
          </a:p>
          <a:p>
            <a:pPr lvl="1"/>
            <a:r>
              <a:rPr lang="en-US" sz="3200" b="1" dirty="0"/>
              <a:t>SMTP</a:t>
            </a:r>
            <a:r>
              <a:rPr lang="en-US" sz="3200" dirty="0"/>
              <a:t> (</a:t>
            </a:r>
            <a:r>
              <a:rPr lang="en-US" sz="3000" dirty="0"/>
              <a:t>transfer of e-mail messages</a:t>
            </a:r>
            <a:r>
              <a:rPr lang="en-US" sz="3200" dirty="0"/>
              <a:t>)</a:t>
            </a:r>
          </a:p>
          <a:p>
            <a:pPr lvl="1"/>
            <a:r>
              <a:rPr lang="en-US" sz="3200" b="1" dirty="0"/>
              <a:t>FTP</a:t>
            </a:r>
            <a:endParaRPr lang="en-US" sz="3200" dirty="0"/>
          </a:p>
          <a:p>
            <a:pPr lvl="1"/>
            <a:r>
              <a:rPr lang="en-US" sz="3200" b="1" dirty="0"/>
              <a:t>DNS</a:t>
            </a:r>
          </a:p>
          <a:p>
            <a:pPr lvl="1"/>
            <a:r>
              <a:rPr lang="en-US" sz="3200" b="1" dirty="0"/>
              <a:t>DHCP </a:t>
            </a:r>
            <a:r>
              <a:rPr lang="en-US" sz="3200" dirty="0"/>
              <a:t>(</a:t>
            </a:r>
            <a:r>
              <a:rPr lang="en-US" sz="3000" dirty="0"/>
              <a:t>Dynamic Host Configuration Protocol</a:t>
            </a:r>
            <a:r>
              <a:rPr lang="en-US" sz="3200" dirty="0"/>
              <a:t>)</a:t>
            </a:r>
          </a:p>
          <a:p>
            <a:pPr lvl="1"/>
            <a:r>
              <a:rPr lang="en-US" sz="3200" b="1" dirty="0"/>
              <a:t>SNMP </a:t>
            </a:r>
            <a:r>
              <a:rPr lang="en-US" sz="3200" dirty="0"/>
              <a:t>(</a:t>
            </a:r>
            <a:r>
              <a:rPr lang="en-US" sz="3000" dirty="0"/>
              <a:t>Simple Network Management Protocol</a:t>
            </a:r>
            <a:r>
              <a:rPr lang="en-US" sz="3200" dirty="0"/>
              <a:t>)</a:t>
            </a:r>
            <a:endParaRPr lang="en-US" sz="32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7717" y="1246906"/>
            <a:ext cx="4079591" cy="485082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785A9F-9B53-0777-F34E-4094E3968F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0222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91"/>
    </mc:Choice>
    <mc:Fallback xmlns="">
      <p:transition spd="slow" advTm="158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028" y="1143000"/>
            <a:ext cx="10515600" cy="2753591"/>
          </a:xfrm>
        </p:spPr>
        <p:txBody>
          <a:bodyPr>
            <a:normAutofit/>
          </a:bodyPr>
          <a:lstStyle/>
          <a:p>
            <a:r>
              <a:rPr lang="en-US" sz="4000" b="1" dirty="0"/>
              <a:t>1. What does a transport layer protocol do?</a:t>
            </a:r>
            <a:br>
              <a:rPr lang="en-US" sz="4000" b="1" dirty="0"/>
            </a:br>
            <a:r>
              <a:rPr lang="en-US" sz="4000" b="1" dirty="0"/>
              <a:t>2. What is the function of the transport layer?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720026" y="412656"/>
            <a:ext cx="8391714" cy="1066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Questions for the Transport Layer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F56AEBB-5CB9-DA5B-3D04-F853010317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1389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16"/>
    </mc:Choice>
    <mc:Fallback xmlns="">
      <p:transition spd="slow" advTm="19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The Transport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4" y="1330036"/>
            <a:ext cx="7817706" cy="5332021"/>
          </a:xfrm>
        </p:spPr>
        <p:txBody>
          <a:bodyPr>
            <a:noAutofit/>
          </a:bodyPr>
          <a:lstStyle/>
          <a:p>
            <a:r>
              <a:rPr lang="en-US" sz="3200" dirty="0"/>
              <a:t>transports app-layer messages between </a:t>
            </a:r>
            <a:r>
              <a:rPr lang="en-US" sz="3200" b="1" dirty="0"/>
              <a:t>two application endpoints</a:t>
            </a:r>
            <a:r>
              <a:rPr lang="en-US" sz="3200" dirty="0"/>
              <a:t>. A trans-layer protocol provides a </a:t>
            </a:r>
            <a:r>
              <a:rPr lang="en-US" sz="3200" i="1" dirty="0"/>
              <a:t>logical communication </a:t>
            </a:r>
            <a:r>
              <a:rPr lang="en-US" sz="3200" dirty="0"/>
              <a:t>between app processes running on different hosts</a:t>
            </a:r>
          </a:p>
          <a:p>
            <a:r>
              <a:rPr lang="en-US" sz="3200" dirty="0"/>
              <a:t>Two transport protocols: </a:t>
            </a:r>
            <a:r>
              <a:rPr lang="en-US" sz="3200" b="1" dirty="0"/>
              <a:t>TCP</a:t>
            </a:r>
            <a:r>
              <a:rPr lang="en-US" sz="3200" dirty="0"/>
              <a:t> and </a:t>
            </a:r>
            <a:r>
              <a:rPr lang="en-US" sz="3200" b="1" dirty="0"/>
              <a:t>UDP</a:t>
            </a:r>
          </a:p>
          <a:p>
            <a:pPr lvl="1"/>
            <a:r>
              <a:rPr lang="en-US" sz="3000" dirty="0"/>
              <a:t>TCP - a </a:t>
            </a:r>
            <a:r>
              <a:rPr lang="en-US" sz="3000" b="1" dirty="0"/>
              <a:t>connection-oriented</a:t>
            </a:r>
            <a:r>
              <a:rPr lang="en-US" sz="3000" dirty="0"/>
              <a:t> service: reliable delivery of messages, flow control, and congestion control</a:t>
            </a:r>
          </a:p>
          <a:p>
            <a:pPr lvl="1"/>
            <a:r>
              <a:rPr lang="en-US" sz="3000" dirty="0"/>
              <a:t>UDP - a </a:t>
            </a:r>
            <a:r>
              <a:rPr lang="en-US" sz="3000" b="1" dirty="0"/>
              <a:t>connectionless</a:t>
            </a:r>
            <a:r>
              <a:rPr lang="en-US" sz="3000" dirty="0"/>
              <a:t> service: no reliability, no flow control, and no congestion control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9281" y="1246906"/>
            <a:ext cx="4079591" cy="485082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37042D3-97B3-1BE4-76C5-9DF363EA14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3370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085"/>
    </mc:Choice>
    <mc:Fallback xmlns="">
      <p:transition spd="slow" advTm="250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Discussion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3" y="1246906"/>
            <a:ext cx="7890783" cy="541515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App-layer protocols</a:t>
            </a:r>
          </a:p>
          <a:p>
            <a:pPr lvl="1"/>
            <a:r>
              <a:rPr lang="en-US" sz="3200" b="1" dirty="0"/>
              <a:t>HTTP</a:t>
            </a:r>
            <a:r>
              <a:rPr lang="en-US" sz="3200" dirty="0"/>
              <a:t> </a:t>
            </a:r>
          </a:p>
          <a:p>
            <a:pPr lvl="1"/>
            <a:r>
              <a:rPr lang="en-US" sz="3200" b="1" dirty="0"/>
              <a:t>SMTP</a:t>
            </a:r>
            <a:r>
              <a:rPr lang="en-US" sz="3200" dirty="0"/>
              <a:t> (</a:t>
            </a:r>
            <a:r>
              <a:rPr lang="en-US" sz="3000" dirty="0"/>
              <a:t>transfer of e-mail messages</a:t>
            </a:r>
            <a:r>
              <a:rPr lang="en-US" sz="3200" dirty="0"/>
              <a:t>)</a:t>
            </a:r>
          </a:p>
          <a:p>
            <a:pPr lvl="1"/>
            <a:r>
              <a:rPr lang="en-US" sz="3200" b="1" dirty="0"/>
              <a:t>FTP</a:t>
            </a:r>
            <a:endParaRPr lang="en-US" sz="3200" dirty="0"/>
          </a:p>
          <a:p>
            <a:pPr lvl="1"/>
            <a:r>
              <a:rPr lang="en-US" sz="3200" b="1" dirty="0"/>
              <a:t>DNS</a:t>
            </a:r>
          </a:p>
          <a:p>
            <a:pPr lvl="1"/>
            <a:r>
              <a:rPr lang="en-US" sz="3200" b="1" dirty="0"/>
              <a:t>DHCP </a:t>
            </a:r>
            <a:r>
              <a:rPr lang="en-US" sz="3200" dirty="0"/>
              <a:t>(</a:t>
            </a:r>
            <a:r>
              <a:rPr lang="en-US" sz="3000" dirty="0"/>
              <a:t>Dynamic Host Configuration Protocol</a:t>
            </a:r>
            <a:r>
              <a:rPr lang="en-US" sz="3200" dirty="0"/>
              <a:t>)</a:t>
            </a:r>
          </a:p>
          <a:p>
            <a:pPr lvl="1"/>
            <a:r>
              <a:rPr lang="en-US" sz="3200" b="1" dirty="0"/>
              <a:t>SNMP </a:t>
            </a:r>
            <a:r>
              <a:rPr lang="en-US" sz="3200" dirty="0"/>
              <a:t>(</a:t>
            </a:r>
            <a:r>
              <a:rPr lang="en-US" sz="3000" dirty="0"/>
              <a:t>Simple Network Management Protocol</a:t>
            </a:r>
            <a:r>
              <a:rPr lang="en-US" sz="3200" dirty="0"/>
              <a:t>)</a:t>
            </a:r>
            <a:endParaRPr lang="en-US" sz="3200" b="1" dirty="0"/>
          </a:p>
          <a:p>
            <a:pPr lvl="7"/>
            <a:endParaRPr lang="en-US" sz="2600" b="1" dirty="0"/>
          </a:p>
          <a:p>
            <a:pPr marL="0" indent="0">
              <a:buNone/>
            </a:pPr>
            <a:r>
              <a:rPr lang="en-US" sz="3500" b="1" u="sng" dirty="0">
                <a:solidFill>
                  <a:srgbClr val="FF0000"/>
                </a:solidFill>
              </a:rPr>
              <a:t>Question</a:t>
            </a:r>
            <a:r>
              <a:rPr lang="en-US" sz="3500" b="1" dirty="0">
                <a:solidFill>
                  <a:srgbClr val="FF0000"/>
                </a:solidFill>
              </a:rPr>
              <a:t>: Which one on top of TCP, which one on top of UDP?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7717" y="1246906"/>
            <a:ext cx="4079591" cy="485082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2785A9F-9B53-0777-F34E-4094E3968F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043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391"/>
    </mc:Choice>
    <mc:Fallback xmlns="">
      <p:transition spd="slow" advTm="158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311" y="1844040"/>
            <a:ext cx="11763375" cy="3078480"/>
          </a:xfrm>
        </p:spPr>
        <p:txBody>
          <a:bodyPr>
            <a:normAutofit/>
          </a:bodyPr>
          <a:lstStyle/>
          <a:p>
            <a:r>
              <a:rPr lang="en-US" sz="4000" b="1" dirty="0"/>
              <a:t>What is the TCP/IP protocol model designed for?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A667B66-844D-46BE-9A07-02857E30EF8C}"/>
              </a:ext>
            </a:extLst>
          </p:cNvPr>
          <p:cNvSpPr txBox="1">
            <a:spLocks/>
          </p:cNvSpPr>
          <p:nvPr/>
        </p:nvSpPr>
        <p:spPr>
          <a:xfrm>
            <a:off x="838199" y="39395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Discussion Question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BC7539-7401-9186-008F-30E8EF8C97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2650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54"/>
    </mc:Choice>
    <mc:Fallback xmlns="">
      <p:transition spd="slow" advTm="16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60354" y="350310"/>
            <a:ext cx="8575286" cy="1066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Question for the Network Layer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07028" y="1143000"/>
            <a:ext cx="10515600" cy="275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1. What is the function of the network layer?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BEEB23-A3A3-9CEC-C633-2F83D88539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43975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46"/>
    </mc:Choice>
    <mc:Fallback xmlns="">
      <p:transition spd="slow" advTm="17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The Network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4" y="1330036"/>
            <a:ext cx="7919306" cy="5332021"/>
          </a:xfrm>
        </p:spPr>
        <p:txBody>
          <a:bodyPr>
            <a:noAutofit/>
          </a:bodyPr>
          <a:lstStyle/>
          <a:p>
            <a:r>
              <a:rPr lang="en-US" sz="3000" b="1" dirty="0"/>
              <a:t>responsible for moving network-layer packets (i.e., IP datagrams) from one host to another (host-to-host)</a:t>
            </a:r>
            <a:endParaRPr lang="en-US" sz="3000" dirty="0"/>
          </a:p>
          <a:p>
            <a:r>
              <a:rPr lang="en-US" sz="3000" dirty="0"/>
              <a:t>In a source host, a transport-layer protocol passes a transport-layer segment and a destination address of a packet to network layer</a:t>
            </a:r>
          </a:p>
          <a:p>
            <a:pPr lvl="1"/>
            <a:r>
              <a:rPr lang="en-US" sz="2800" dirty="0"/>
              <a:t>just as you give the postal service a letter with a destination address</a:t>
            </a:r>
          </a:p>
          <a:p>
            <a:r>
              <a:rPr lang="en-US" sz="3000" dirty="0"/>
              <a:t>At the receiving host, the network layer provides the service of delivering the segment to the transport layer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9" y="1246906"/>
            <a:ext cx="4079591" cy="48508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48D61BF-260E-8646-B666-244A93136A7D}"/>
                  </a:ext>
                </a:extLst>
              </p14:cNvPr>
              <p14:cNvContentPartPr/>
              <p14:nvPr/>
            </p14:nvContentPartPr>
            <p14:xfrm>
              <a:off x="7533000" y="517680"/>
              <a:ext cx="4278960" cy="18072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48D61BF-260E-8646-B666-244A93136A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23640" y="508320"/>
                <a:ext cx="4297680" cy="1825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19C45D9-82F2-9B5A-2AF5-E9563B2D4D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7163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7587"/>
    </mc:Choice>
    <mc:Fallback xmlns="">
      <p:transition spd="slow" advTm="207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60354" y="350310"/>
            <a:ext cx="7767566" cy="1066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Question for the Data Link Layer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07028" y="1143000"/>
            <a:ext cx="10515600" cy="275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1. What is the function of the data link layer?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46E328-9524-BBA5-795C-28FC2816C4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46680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02"/>
    </mc:Choice>
    <mc:Fallback xmlns="">
      <p:transition spd="slow" advTm="10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The Data Link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4" y="1329070"/>
            <a:ext cx="7820246" cy="5332987"/>
          </a:xfrm>
        </p:spPr>
        <p:txBody>
          <a:bodyPr>
            <a:noAutofit/>
          </a:bodyPr>
          <a:lstStyle/>
          <a:p>
            <a:r>
              <a:rPr lang="en-US" sz="3200" b="1" dirty="0"/>
              <a:t>routes an Ethernet frame through a series of routers between the source and destination</a:t>
            </a:r>
          </a:p>
          <a:p>
            <a:r>
              <a:rPr lang="en-US" sz="3200" dirty="0"/>
              <a:t>To move a packet from one node to the next, the network layer relies on the services implemented at this layer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9" y="1246906"/>
            <a:ext cx="4079591" cy="485082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AE8C571-50B5-7272-A726-DA395A521DF7}"/>
                  </a:ext>
                </a:extLst>
              </p14:cNvPr>
              <p14:cNvContentPartPr/>
              <p14:nvPr/>
            </p14:nvContentPartPr>
            <p14:xfrm>
              <a:off x="4183560" y="2694240"/>
              <a:ext cx="1669680" cy="6451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AE8C571-50B5-7272-A726-DA395A521DF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74200" y="2684880"/>
                <a:ext cx="1688400" cy="6638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51438BC-945E-093C-05AF-E772AA8025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0569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917"/>
    </mc:Choice>
    <mc:Fallback xmlns="">
      <p:transition spd="slow" advTm="87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260354" y="350310"/>
            <a:ext cx="7577066" cy="10663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Question for the Physical Layer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07028" y="1143000"/>
            <a:ext cx="10515600" cy="27535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/>
              <a:t>1. What is the function of the physical layer?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7D8BCA-1255-CF83-4B96-8F2436B8A1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6750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18"/>
    </mc:Choice>
    <mc:Fallback xmlns="">
      <p:transition spd="slow" advTm="9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36" y="142492"/>
            <a:ext cx="7093863" cy="1066326"/>
          </a:xfrm>
        </p:spPr>
        <p:txBody>
          <a:bodyPr/>
          <a:lstStyle/>
          <a:p>
            <a:pPr algn="ctr"/>
            <a:r>
              <a:rPr lang="en-US" b="1" dirty="0"/>
              <a:t>The Physical Layer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34" y="1330036"/>
            <a:ext cx="7841721" cy="5332021"/>
          </a:xfrm>
        </p:spPr>
        <p:txBody>
          <a:bodyPr>
            <a:noAutofit/>
          </a:bodyPr>
          <a:lstStyle/>
          <a:p>
            <a:r>
              <a:rPr lang="en-US" sz="3200" dirty="0"/>
              <a:t>move entire DL-layer frames from one node to the next adjacent node in the route</a:t>
            </a:r>
          </a:p>
          <a:p>
            <a:r>
              <a:rPr lang="en-US" sz="3200" dirty="0"/>
              <a:t>transmit the individual raw bits within the frame from one node to the next (see next slide for details)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2409" y="1246906"/>
            <a:ext cx="4079591" cy="485082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C25C90A-4E37-EDC5-A41E-2F2D0B8FF6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126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63"/>
    </mc:Choice>
    <mc:Fallback xmlns="">
      <p:transition spd="slow" advTm="628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1242646" y="193963"/>
            <a:ext cx="10570126" cy="1018309"/>
          </a:xfrm>
        </p:spPr>
        <p:txBody>
          <a:bodyPr/>
          <a:lstStyle/>
          <a:p>
            <a:r>
              <a:rPr lang="en-US" b="1" dirty="0"/>
              <a:t>Data Communication between two apps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279" y="1559169"/>
            <a:ext cx="6499679" cy="4414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6ECC9627-72EF-399C-A7E2-8A062CA51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142892" y="2262553"/>
            <a:ext cx="5904312" cy="3682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109C217-8F5F-6EA2-56D1-7559BF804E8F}"/>
                  </a:ext>
                </a:extLst>
              </p14:cNvPr>
              <p14:cNvContentPartPr/>
              <p14:nvPr/>
            </p14:nvContentPartPr>
            <p14:xfrm>
              <a:off x="1799640" y="1535040"/>
              <a:ext cx="9338400" cy="35766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109C217-8F5F-6EA2-56D1-7559BF804E8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790280" y="1525680"/>
                <a:ext cx="9357120" cy="359532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5C282D3A-4113-A222-CC88-E6CC62D3E8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45890" t="-245890" r="-245890" b="-24589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0258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416"/>
    </mc:Choice>
    <mc:Fallback xmlns="">
      <p:transition spd="slow" advTm="493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42492"/>
            <a:ext cx="12192000" cy="952884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The TCP/IP protocol model was designed to ……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10148" y="1358179"/>
            <a:ext cx="1931890" cy="5801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Host 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6298" y="1953491"/>
            <a:ext cx="4079591" cy="485082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14F330A-7C75-4032-A7D0-061830F0EB22}"/>
              </a:ext>
            </a:extLst>
          </p:cNvPr>
          <p:cNvSpPr txBox="1">
            <a:spLocks/>
          </p:cNvSpPr>
          <p:nvPr/>
        </p:nvSpPr>
        <p:spPr>
          <a:xfrm>
            <a:off x="1228223" y="1326523"/>
            <a:ext cx="1931890" cy="5801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Host 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1F12ED-CDA3-47F3-9FFD-65F7834F50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373" y="1959935"/>
            <a:ext cx="4079591" cy="4850823"/>
          </a:xfrm>
          <a:prstGeom prst="rect">
            <a:avLst/>
          </a:prstGeom>
        </p:spPr>
      </p:pic>
      <p:sp>
        <p:nvSpPr>
          <p:cNvPr id="9" name="Arrow: Left-Right 8">
            <a:extLst>
              <a:ext uri="{FF2B5EF4-FFF2-40B4-BE49-F238E27FC236}">
                <a16:creationId xmlns:a16="http://schemas.microsoft.com/office/drawing/2014/main" id="{BAE026C8-9524-4D02-8F6C-467810D23720}"/>
              </a:ext>
            </a:extLst>
          </p:cNvPr>
          <p:cNvSpPr/>
          <p:nvPr/>
        </p:nvSpPr>
        <p:spPr>
          <a:xfrm>
            <a:off x="4233964" y="2400300"/>
            <a:ext cx="3702334" cy="21907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20D541F-6DDD-B8F4-D487-536BDC3DD390}"/>
                  </a:ext>
                </a:extLst>
              </p14:cNvPr>
              <p14:cNvContentPartPr/>
              <p14:nvPr/>
            </p14:nvContentPartPr>
            <p14:xfrm>
              <a:off x="-249480" y="1837440"/>
              <a:ext cx="11818440" cy="10965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20D541F-6DDD-B8F4-D487-536BDC3DD39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58840" y="1828080"/>
                <a:ext cx="11837160" cy="11152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1D25569C-6EA7-11BE-9821-B28B011149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4128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478"/>
    </mc:Choice>
    <mc:Fallback xmlns="">
      <p:transition spd="slow" advTm="100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2708" y="68603"/>
            <a:ext cx="10791092" cy="1361612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/>
              <a:t>We begin with an example - </a:t>
            </a:r>
            <a:r>
              <a:rPr lang="en-US" sz="4400" b="1" dirty="0"/>
              <a:t>an airline system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57" y="1430215"/>
            <a:ext cx="11529392" cy="52014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How to describe a complicated airline system?</a:t>
            </a:r>
          </a:p>
          <a:p>
            <a:r>
              <a:rPr lang="en-US" sz="3200" dirty="0"/>
              <a:t>Can we find a structure to describe this complex system that has the following?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ticketing agents,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baggage checkers,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gate personnel,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pilots,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airplanes,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air traffic control, and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000" dirty="0"/>
              <a:t>a worldwide system for routing airplanes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FBD87BA-48ED-9BD8-34D3-EA078A997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9549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346">
        <p:fade/>
      </p:transition>
    </mc:Choice>
    <mc:Fallback xmlns="">
      <p:transition spd="med" advTm="763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30798" y="923636"/>
            <a:ext cx="7547413" cy="593436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57CC5-B34E-143E-46DB-58477FDCC839}"/>
              </a:ext>
            </a:extLst>
          </p:cNvPr>
          <p:cNvSpPr txBox="1">
            <a:spLocks/>
          </p:cNvSpPr>
          <p:nvPr/>
        </p:nvSpPr>
        <p:spPr>
          <a:xfrm>
            <a:off x="198827" y="304800"/>
            <a:ext cx="11529392" cy="19509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/>
              <a:t>One way to describe an airline system is to </a:t>
            </a:r>
            <a:r>
              <a:rPr lang="en-US" sz="3200" b="1" dirty="0"/>
              <a:t>describe the series of actions you take when you fly on an airline</a:t>
            </a:r>
            <a:endParaRPr lang="en-US" sz="32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8785D6C-FBF5-3239-7D3C-BBDFE385F3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2130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96"/>
    </mc:Choice>
    <mc:Fallback xmlns="">
      <p:transition spd="slow" advTm="116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491"/>
            <a:ext cx="10515600" cy="961095"/>
          </a:xfrm>
        </p:spPr>
        <p:txBody>
          <a:bodyPr/>
          <a:lstStyle/>
          <a:p>
            <a:pPr algn="ctr"/>
            <a:r>
              <a:rPr lang="en-US" sz="4400" dirty="0"/>
              <a:t>Key functions of an airline system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103" y="1348154"/>
            <a:ext cx="11929242" cy="5393114"/>
          </a:xfrm>
        </p:spPr>
        <p:txBody>
          <a:bodyPr>
            <a:no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600" b="1" dirty="0"/>
              <a:t>a ticketing function </a:t>
            </a:r>
            <a:r>
              <a:rPr lang="en-US" sz="3600" dirty="0"/>
              <a:t>at each end (departure and arrival)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/>
              <a:t>a baggage function </a:t>
            </a:r>
            <a:r>
              <a:rPr lang="en-US" sz="3600" dirty="0"/>
              <a:t>for already-ticketed passengers at each end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b="1" dirty="0"/>
              <a:t>a gate function </a:t>
            </a:r>
            <a:r>
              <a:rPr lang="en-US" sz="3600" dirty="0"/>
              <a:t>for already-ticketed and baggage-checked passengers at each end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These functions are </a:t>
            </a:r>
            <a:r>
              <a:rPr lang="en-US" sz="3200" b="1" dirty="0">
                <a:solidFill>
                  <a:srgbClr val="FF0000"/>
                </a:solidFill>
              </a:rPr>
              <a:t>symmetric</a:t>
            </a:r>
            <a:r>
              <a:rPr lang="en-US" sz="3200" dirty="0"/>
              <a:t> </a:t>
            </a:r>
            <a:r>
              <a:rPr lang="en-US" sz="3200" b="1" dirty="0">
                <a:solidFill>
                  <a:srgbClr val="FF0000"/>
                </a:solidFill>
              </a:rPr>
              <a:t>at both ends</a:t>
            </a:r>
            <a:r>
              <a:rPr lang="en-US" sz="3200" dirty="0"/>
              <a:t>, which motivate us to look at the airline system in a horizontal manner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0FD57C-F2ED-D5D3-DB29-11DD5E55A9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0031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1467">
        <p:fade/>
      </p:transition>
    </mc:Choice>
    <mc:Fallback xmlns="">
      <p:transition spd="med" advTm="1014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68" y="1399345"/>
            <a:ext cx="12072025" cy="473903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F0D104B-ABAE-C2A8-8687-B94B6D8DD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69" y="142491"/>
            <a:ext cx="10914185" cy="961095"/>
          </a:xfrm>
        </p:spPr>
        <p:txBody>
          <a:bodyPr/>
          <a:lstStyle/>
          <a:p>
            <a:pPr algn="ctr"/>
            <a:r>
              <a:rPr lang="en-US" b="1" dirty="0"/>
              <a:t>Layered architecture of the airline system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6F566C7-1FA8-5263-0354-4CA88FBB71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30882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32"/>
    </mc:Choice>
    <mc:Fallback xmlns="">
      <p:transition spd="slow" advTm="486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491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Layered Architecture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57" y="1375576"/>
            <a:ext cx="11529392" cy="5286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Note that each layer, combined with the layers below it, implements some functionality (</a:t>
            </a:r>
            <a:r>
              <a:rPr lang="en-US" sz="3200" b="1" i="1" dirty="0"/>
              <a:t>service</a:t>
            </a:r>
            <a:r>
              <a:rPr lang="en-US" sz="3200" b="1" dirty="0"/>
              <a:t>)</a:t>
            </a:r>
          </a:p>
          <a:p>
            <a:pPr marL="0" indent="0">
              <a:buNone/>
            </a:pPr>
            <a:endParaRPr lang="en-US" sz="3200" b="1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At the ticketing layer and below, airline-counter-to-airline-counter transfer of a person is accomplished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At the baggage layer and below, baggage-check-to-baggage-claim transfer of a person and bags is accomplished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C6616EF-0ECC-024A-11E9-6DA41C693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08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908"/>
    </mc:Choice>
    <mc:Fallback xmlns="">
      <p:transition spd="slow" advTm="75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491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Layered Architecture (3)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1304" y="1733107"/>
            <a:ext cx="11529392" cy="4982402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3200" dirty="0"/>
              <a:t>At the gate layer, departure-gate-to-arrival-gate transfer of a person and bags is accomplished. 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sz="3200" dirty="0"/>
              <a:t>At the takeoff/landing layer, runway-to-runway transfer of people and their bags is accomplished.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8508779-992A-6170-39B3-D2FC16292A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45891" t="-245891" r="-245891" b="-245891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39467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72"/>
    </mc:Choice>
    <mc:Fallback xmlns="">
      <p:transition spd="slow" advTm="39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3561</TotalTime>
  <Words>1000</Words>
  <Application>Microsoft Office PowerPoint</Application>
  <PresentationFormat>Widescreen</PresentationFormat>
  <Paragraphs>109</Paragraphs>
  <Slides>26</Slides>
  <Notes>2</Notes>
  <HiddenSlides>0</HiddenSlides>
  <MMClips>26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  <vt:variant>
        <vt:lpstr>Custom Shows</vt:lpstr>
      </vt:variant>
      <vt:variant>
        <vt:i4>1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Layering in  Computer Networking  Dr. Lixin Wang Professor TSYS School of Computer Science</vt:lpstr>
      <vt:lpstr>What is the TCP/IP protocol model designed for?</vt:lpstr>
      <vt:lpstr>The TCP/IP protocol model was designed to …… </vt:lpstr>
      <vt:lpstr>We begin with an example - an airline system</vt:lpstr>
      <vt:lpstr>PowerPoint Presentation</vt:lpstr>
      <vt:lpstr>Key functions of an airline system</vt:lpstr>
      <vt:lpstr>Layered architecture of the airline system</vt:lpstr>
      <vt:lpstr>Layered Architecture (2)</vt:lpstr>
      <vt:lpstr>Layered Architecture (3)</vt:lpstr>
      <vt:lpstr>Layered Architecture (4)</vt:lpstr>
      <vt:lpstr>Analogies between  an airline system and a computer networking system</vt:lpstr>
      <vt:lpstr>Why layered architecture is used in computer networking systems?</vt:lpstr>
      <vt:lpstr>Why layered architecture is used in  computer networking?</vt:lpstr>
      <vt:lpstr>Protocol Layering</vt:lpstr>
      <vt:lpstr>The 5-Layer TCP/IP Model</vt:lpstr>
      <vt:lpstr>The Application Layer</vt:lpstr>
      <vt:lpstr>1. What does a transport layer protocol do? 2. What is the function of the transport layer?</vt:lpstr>
      <vt:lpstr>The Transport Layer</vt:lpstr>
      <vt:lpstr>Discussion Questions</vt:lpstr>
      <vt:lpstr>PowerPoint Presentation</vt:lpstr>
      <vt:lpstr>The Network Layer</vt:lpstr>
      <vt:lpstr>PowerPoint Presentation</vt:lpstr>
      <vt:lpstr>The Data Link Layer</vt:lpstr>
      <vt:lpstr>PowerPoint Presentation</vt:lpstr>
      <vt:lpstr>The Physical Layer</vt:lpstr>
      <vt:lpstr>Data Communication between two apps</vt:lpstr>
      <vt:lpstr>Custom Show 1</vt:lpstr>
    </vt:vector>
  </TitlesOfParts>
  <Company>Columbus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15  Dynamic Programming</dc:title>
  <dc:creator>csu</dc:creator>
  <cp:lastModifiedBy>Lixin Wang</cp:lastModifiedBy>
  <cp:revision>764</cp:revision>
  <dcterms:created xsi:type="dcterms:W3CDTF">2017-01-20T20:54:02Z</dcterms:created>
  <dcterms:modified xsi:type="dcterms:W3CDTF">2024-08-14T03:50:45Z</dcterms:modified>
</cp:coreProperties>
</file>

<file path=docProps/thumbnail.jpeg>
</file>